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1" r:id="rId1"/>
  </p:sldMasterIdLst>
  <p:notesMasterIdLst>
    <p:notesMasterId r:id="rId9"/>
  </p:notesMasterIdLst>
  <p:sldIdLst>
    <p:sldId id="263" r:id="rId2"/>
    <p:sldId id="285" r:id="rId3"/>
    <p:sldId id="284" r:id="rId4"/>
    <p:sldId id="286" r:id="rId5"/>
    <p:sldId id="281" r:id="rId6"/>
    <p:sldId id="279" r:id="rId7"/>
    <p:sldId id="287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B499"/>
    <a:srgbClr val="90806C"/>
    <a:srgbClr val="FFC6B4"/>
    <a:srgbClr val="4D4D56"/>
    <a:srgbClr val="DBFADE"/>
    <a:srgbClr val="FAE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6"/>
    <p:restoredTop sz="95940"/>
  </p:normalViewPr>
  <p:slideViewPr>
    <p:cSldViewPr snapToGrid="0" snapToObjects="1">
      <p:cViewPr varScale="1">
        <p:scale>
          <a:sx n="120" d="100"/>
          <a:sy n="120" d="100"/>
        </p:scale>
        <p:origin x="2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CFA71-2A26-4F41-8F56-DBB3E419521E}" type="datetimeFigureOut">
              <a:rPr lang="de-DE" smtClean="0"/>
              <a:t>07.10.21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374EA-37E9-DD4B-A578-E26048C43E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3344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374EA-37E9-DD4B-A578-E26048C43E0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127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00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7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2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5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5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4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9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76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3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70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30" r:id="rId6"/>
    <p:sldLayoutId id="2147483825" r:id="rId7"/>
    <p:sldLayoutId id="2147483826" r:id="rId8"/>
    <p:sldLayoutId id="2147483827" r:id="rId9"/>
    <p:sldLayoutId id="2147483829" r:id="rId10"/>
    <p:sldLayoutId id="214748382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ebelwerk-niesky.d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ehrfritz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esky-moebel-shop.de/Versandkosten-Lieferu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Schild, Zeichnung, Teller, Uhr enthält.&#10;&#10;Automatisch generierte Beschreibung">
            <a:extLst>
              <a:ext uri="{FF2B5EF4-FFF2-40B4-BE49-F238E27FC236}">
                <a16:creationId xmlns:a16="http://schemas.microsoft.com/office/drawing/2014/main" id="{579714AC-C0F7-F944-863F-2AF881E33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34" y="1071683"/>
            <a:ext cx="11301984" cy="228865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65523"/>
            <a:ext cx="11303626" cy="2045243"/>
          </a:xfrm>
          <a:prstGeom prst="rect">
            <a:avLst/>
          </a:prstGeom>
          <a:solidFill>
            <a:srgbClr val="465359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3DCA709E-3A84-1945-80CE-AD50220DE463}"/>
              </a:ext>
            </a:extLst>
          </p:cNvPr>
          <p:cNvSpPr txBox="1"/>
          <p:nvPr/>
        </p:nvSpPr>
        <p:spPr>
          <a:xfrm>
            <a:off x="609599" y="4572000"/>
            <a:ext cx="5919789" cy="8952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Goebel </a:t>
            </a:r>
            <a:r>
              <a:rPr lang="en-US" sz="2500" cap="all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Porzellan</a:t>
            </a: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Shop 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Auswertung</a:t>
            </a: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Black Week 2019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7DC4493-BF09-BB4B-8C55-59CB5216908F}"/>
              </a:ext>
            </a:extLst>
          </p:cNvPr>
          <p:cNvSpPr txBox="1"/>
          <p:nvPr/>
        </p:nvSpPr>
        <p:spPr>
          <a:xfrm>
            <a:off x="7973122" y="15834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6C5C9F0-EDB5-BF4B-8C08-A3F034D60F50}"/>
              </a:ext>
            </a:extLst>
          </p:cNvPr>
          <p:cNvSpPr/>
          <p:nvPr/>
        </p:nvSpPr>
        <p:spPr>
          <a:xfrm>
            <a:off x="445008" y="4365523"/>
            <a:ext cx="11301984" cy="2045243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CA61578-E356-F141-97B1-25B933C0F716}"/>
              </a:ext>
            </a:extLst>
          </p:cNvPr>
          <p:cNvSpPr txBox="1"/>
          <p:nvPr/>
        </p:nvSpPr>
        <p:spPr>
          <a:xfrm>
            <a:off x="650701" y="4986263"/>
            <a:ext cx="5270960" cy="513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 err="1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www.niesky-moebel-shop.de</a:t>
            </a:r>
            <a:r>
              <a:rPr lang="en-US" sz="2500" cap="all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500" cap="all" dirty="0">
              <a:solidFill>
                <a:srgbClr val="FFFFF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2C9C65-DAA2-8547-8274-9EA90F46E87E}"/>
              </a:ext>
            </a:extLst>
          </p:cNvPr>
          <p:cNvSpPr/>
          <p:nvPr/>
        </p:nvSpPr>
        <p:spPr>
          <a:xfrm>
            <a:off x="445008" y="4219240"/>
            <a:ext cx="11301984" cy="94997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8B0CA9A-4E28-CE49-91DF-2ADDA2C9307E}"/>
              </a:ext>
            </a:extLst>
          </p:cNvPr>
          <p:cNvSpPr txBox="1"/>
          <p:nvPr/>
        </p:nvSpPr>
        <p:spPr>
          <a:xfrm>
            <a:off x="646833" y="5144965"/>
            <a:ext cx="3272050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DATEN &amp; INFORMATIONEN</a:t>
            </a:r>
          </a:p>
          <a:p>
            <a:endParaRPr lang="de-DE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1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Oktober 2021; </a:t>
            </a:r>
            <a:r>
              <a:rPr lang="de-DE" sz="1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Shopmanagerin</a:t>
            </a:r>
            <a:r>
              <a:rPr lang="de-DE" sz="1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Kristin</a:t>
            </a:r>
          </a:p>
        </p:txBody>
      </p:sp>
    </p:spTree>
    <p:extLst>
      <p:ext uri="{BB962C8B-B14F-4D97-AF65-F5344CB8AC3E}">
        <p14:creationId xmlns:p14="http://schemas.microsoft.com/office/powerpoint/2010/main" val="199548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4244" y="1635787"/>
            <a:ext cx="800219" cy="368087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ORGANISATION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885E116C-2367-9843-AB9C-6D424B08E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058599"/>
              </p:ext>
            </p:extLst>
          </p:nvPr>
        </p:nvGraphicFramePr>
        <p:xfrm>
          <a:off x="1775058" y="453643"/>
          <a:ext cx="9743404" cy="6080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32098">
                  <a:extLst>
                    <a:ext uri="{9D8B030D-6E8A-4147-A177-3AD203B41FA5}">
                      <a16:colId xmlns:a16="http://schemas.microsoft.com/office/drawing/2014/main" val="275718689"/>
                    </a:ext>
                  </a:extLst>
                </a:gridCol>
                <a:gridCol w="2639604">
                  <a:extLst>
                    <a:ext uri="{9D8B030D-6E8A-4147-A177-3AD203B41FA5}">
                      <a16:colId xmlns:a16="http://schemas.microsoft.com/office/drawing/2014/main" val="3271904071"/>
                    </a:ext>
                  </a:extLst>
                </a:gridCol>
                <a:gridCol w="2435851">
                  <a:extLst>
                    <a:ext uri="{9D8B030D-6E8A-4147-A177-3AD203B41FA5}">
                      <a16:colId xmlns:a16="http://schemas.microsoft.com/office/drawing/2014/main" val="355151863"/>
                    </a:ext>
                  </a:extLst>
                </a:gridCol>
                <a:gridCol w="2435851">
                  <a:extLst>
                    <a:ext uri="{9D8B030D-6E8A-4147-A177-3AD203B41FA5}">
                      <a16:colId xmlns:a16="http://schemas.microsoft.com/office/drawing/2014/main" val="678387144"/>
                    </a:ext>
                  </a:extLst>
                </a:gridCol>
              </a:tblGrid>
              <a:tr h="2588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UNTERNEHMEN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INFOMATERIAL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5571809"/>
                  </a:ext>
                </a:extLst>
              </a:tr>
              <a:tr h="1321727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URL: </a:t>
                      </a:r>
                    </a:p>
                    <a:p>
                      <a:pPr algn="ctr"/>
                      <a:r>
                        <a:rPr lang="de-DE" sz="13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www.niesky-moebel-shop.de</a:t>
                      </a:r>
                      <a:endParaRPr lang="de-DE" sz="13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r>
                        <a:rPr lang="de-DE" sz="13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3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Bernd Volker</a:t>
                      </a:r>
                      <a:br>
                        <a:rPr lang="de-DE" sz="13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3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b.volker@moebelwerk-niesky.de</a:t>
                      </a:r>
                      <a:endParaRPr lang="de-DE" sz="1300" b="1" i="1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300" b="0" i="0" u="none" strike="noStrik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Tel. +49 170 6877 287</a:t>
                      </a:r>
                      <a:endParaRPr lang="de-DE" sz="13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Informationen zum Unternehmen:</a:t>
                      </a:r>
                      <a:b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3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/>
                        </a:rPr>
                        <a:t>www.moebelwerk-niesky.de</a:t>
                      </a:r>
                      <a:r>
                        <a:rPr lang="de-DE" sz="13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+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www.niesky-moebel-shop.de</a:t>
                      </a:r>
                      <a:r>
                        <a:rPr lang="de-DE" sz="13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/Mehr-</a:t>
                      </a:r>
                      <a:r>
                        <a:rPr lang="de-DE" sz="13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ueber</a:t>
                      </a:r>
                      <a:r>
                        <a:rPr lang="de-DE" sz="13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</a:t>
                      </a:r>
                      <a:r>
                        <a:rPr lang="de-DE" sz="13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Moebelwerk</a:t>
                      </a:r>
                      <a:r>
                        <a:rPr lang="de-DE" sz="13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-Niesky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3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Kataloge: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https://</a:t>
                      </a:r>
                      <a:r>
                        <a:rPr lang="de-DE" sz="13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moebelwerk-niesky.de</a:t>
                      </a: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3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kataloge</a:t>
                      </a: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615191"/>
                  </a:ext>
                </a:extLst>
              </a:tr>
              <a:tr h="96745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Telefonnummer: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03641 31612 24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Technik: </a:t>
                      </a:r>
                      <a:r>
                        <a:rPr lang="de-DE" sz="1300" b="1" i="1" u="non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Christian.Groner@scheurich.de</a:t>
                      </a:r>
                    </a:p>
                    <a:p>
                      <a:pPr algn="ctr"/>
                      <a:r>
                        <a:rPr lang="de-DE" sz="1300" b="0" i="0" u="non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Tel. </a:t>
                      </a:r>
                      <a:r>
                        <a:rPr lang="de-DE" sz="1300" b="0" i="0" u="none" strike="noStrike" kern="1200" dirty="0">
                          <a:solidFill>
                            <a:srgbClr val="4D4D56"/>
                          </a:solidFill>
                          <a:effectLst/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+49  9371 507-156</a:t>
                      </a:r>
                      <a:endParaRPr lang="de-DE" sz="13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Werksverkauf: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Wettbewerb in der </a:t>
                      </a:r>
                      <a:r>
                        <a:rPr lang="de-DE" sz="13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Branche:https</a:t>
                      </a: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://</a:t>
                      </a:r>
                      <a:r>
                        <a:rPr lang="de-DE" sz="13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www.kitaeinkauf.de</a:t>
                      </a: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 ,  </a:t>
                      </a:r>
                      <a:r>
                        <a:rPr lang="de-DE" sz="13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www.betzold.de</a:t>
                      </a: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/kindergarten-krippe/ , </a:t>
                      </a:r>
                      <a:r>
                        <a:rPr lang="de-DE" sz="1300" b="1" i="1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edu.de</a:t>
                      </a: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 , </a:t>
                      </a:r>
                      <a:r>
                        <a:rPr lang="de-DE" sz="13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4"/>
                        </a:rPr>
                        <a:t>wehrfritz.com/</a:t>
                      </a:r>
                      <a:endParaRPr lang="de-DE" sz="1300" b="1" i="1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048114"/>
                  </a:ext>
                </a:extLst>
              </a:tr>
              <a:tr h="613172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E-Mail: </a:t>
                      </a:r>
                      <a:r>
                        <a:rPr lang="de-DE" sz="13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service@niesky-moebel-shop.de</a:t>
                      </a:r>
                      <a:endParaRPr lang="de-DE" sz="13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Buchhaltung: </a:t>
                      </a:r>
                      <a:r>
                        <a:rPr lang="de-DE" sz="1300" b="1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buchhaltung@moebelwerk-niesky.de</a:t>
                      </a:r>
                      <a:endParaRPr lang="de-DE" sz="1300" b="1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Produktion: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 Deutschland („</a:t>
                      </a:r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made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-in-Germany“)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636510"/>
                  </a:ext>
                </a:extLst>
              </a:tr>
              <a:tr h="613172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URL liegt bei:</a:t>
                      </a:r>
                    </a:p>
                    <a:p>
                      <a:pPr algn="ctr"/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sym typeface="Wingdings" pitchFamily="2" charset="2"/>
                        </a:rPr>
                        <a:t>constancy</a:t>
                      </a:r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Versand/Tourenplanung (Support): </a:t>
                      </a:r>
                      <a:r>
                        <a:rPr lang="de-DE" sz="1300" b="1" i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versand@moebelwerk-niesky.de</a:t>
                      </a:r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117934"/>
                  </a:ext>
                </a:extLst>
              </a:tr>
              <a:tr h="790311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Sprachen: 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Auftragseingang/Bestellungen (Support): </a:t>
                      </a:r>
                      <a:r>
                        <a:rPr lang="de-DE" sz="1300" b="1" i="1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bestellung@moebelwerk-niesky.de</a:t>
                      </a:r>
                      <a:endParaRPr lang="de-DE" sz="1300" b="1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49641"/>
                  </a:ext>
                </a:extLst>
              </a:tr>
              <a:tr h="613172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Verlinkung auf Hersteller-website: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SM/Support bezüglich Bilder/Produktanfragen:</a:t>
                      </a:r>
                    </a:p>
                    <a:p>
                      <a:pPr algn="ctr"/>
                      <a:r>
                        <a:rPr lang="de-DE" sz="13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l.heber@moebelwerk-niesky.de</a:t>
                      </a:r>
                      <a:endParaRPr lang="de-DE" sz="13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79358"/>
                  </a:ext>
                </a:extLst>
              </a:tr>
              <a:tr h="258895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System: SHOPWARE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5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82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4244" y="1538067"/>
            <a:ext cx="800219" cy="377859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BUCHHALTUNG</a:t>
            </a:r>
          </a:p>
        </p:txBody>
      </p:sp>
      <p:graphicFrame>
        <p:nvGraphicFramePr>
          <p:cNvPr id="4" name="Tabelle 5">
            <a:extLst>
              <a:ext uri="{FF2B5EF4-FFF2-40B4-BE49-F238E27FC236}">
                <a16:creationId xmlns:a16="http://schemas.microsoft.com/office/drawing/2014/main" id="{27B78661-D009-704A-BA90-11ED7B8CB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77427"/>
              </p:ext>
            </p:extLst>
          </p:nvPr>
        </p:nvGraphicFramePr>
        <p:xfrm>
          <a:off x="1819188" y="479769"/>
          <a:ext cx="9904124" cy="57904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76031">
                  <a:extLst>
                    <a:ext uri="{9D8B030D-6E8A-4147-A177-3AD203B41FA5}">
                      <a16:colId xmlns:a16="http://schemas.microsoft.com/office/drawing/2014/main" val="3632567674"/>
                    </a:ext>
                  </a:extLst>
                </a:gridCol>
                <a:gridCol w="2476031">
                  <a:extLst>
                    <a:ext uri="{9D8B030D-6E8A-4147-A177-3AD203B41FA5}">
                      <a16:colId xmlns:a16="http://schemas.microsoft.com/office/drawing/2014/main" val="1840373587"/>
                    </a:ext>
                  </a:extLst>
                </a:gridCol>
                <a:gridCol w="2476031">
                  <a:extLst>
                    <a:ext uri="{9D8B030D-6E8A-4147-A177-3AD203B41FA5}">
                      <a16:colId xmlns:a16="http://schemas.microsoft.com/office/drawing/2014/main" val="2894819398"/>
                    </a:ext>
                  </a:extLst>
                </a:gridCol>
                <a:gridCol w="2476031">
                  <a:extLst>
                    <a:ext uri="{9D8B030D-6E8A-4147-A177-3AD203B41FA5}">
                      <a16:colId xmlns:a16="http://schemas.microsoft.com/office/drawing/2014/main" val="3257156710"/>
                    </a:ext>
                  </a:extLst>
                </a:gridCol>
              </a:tblGrid>
              <a:tr h="19185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  <a:endParaRPr lang="de-DE" sz="1600" b="0" i="0" dirty="0"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SONSTIGES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0653702"/>
                  </a:ext>
                </a:extLst>
              </a:tr>
              <a:tr h="1398645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Hypovereinsbank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IBAN: DE29 2073 0024 2240 0000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Sammelrechung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FF0000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Ja/nein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,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FF0000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 DHL Retoure DE:</a:t>
                      </a:r>
                    </a:p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Vertragslaufzeit: 3 Jahre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0536827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Kostenstelle: 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Sammelgutschriften: </a:t>
                      </a:r>
                      <a:r>
                        <a:rPr lang="de-DE" sz="1400" b="0" i="0" dirty="0">
                          <a:solidFill>
                            <a:srgbClr val="FF0000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Ja/nein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,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FF0000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 DHL Retoure international: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FF0000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Zahlungsabgleich: in Arbeit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155567"/>
                  </a:ext>
                </a:extLst>
              </a:tr>
              <a:tr h="1619794"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monatl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.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Retourenaufstellung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per Mail vom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Magento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(</a:t>
                      </a:r>
                      <a:r>
                        <a:rPr lang="de-DE" sz="1400" b="0" i="0" dirty="0">
                          <a:solidFill>
                            <a:srgbClr val="FF0000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0" i="0" dirty="0">
                          <a:solidFill>
                            <a:srgbClr val="FF0000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wird es wahrscheinlich nicht geben)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8679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6164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126173"/>
            <a:ext cx="800219" cy="267156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PRODUKTE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03AB7A9-C554-4F42-997D-3C79BBFE2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984226"/>
              </p:ext>
            </p:extLst>
          </p:nvPr>
        </p:nvGraphicFramePr>
        <p:xfrm>
          <a:off x="1822989" y="492281"/>
          <a:ext cx="9909030" cy="5855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2527">
                  <a:extLst>
                    <a:ext uri="{9D8B030D-6E8A-4147-A177-3AD203B41FA5}">
                      <a16:colId xmlns:a16="http://schemas.microsoft.com/office/drawing/2014/main" val="3537592344"/>
                    </a:ext>
                  </a:extLst>
                </a:gridCol>
                <a:gridCol w="3136550">
                  <a:extLst>
                    <a:ext uri="{9D8B030D-6E8A-4147-A177-3AD203B41FA5}">
                      <a16:colId xmlns:a16="http://schemas.microsoft.com/office/drawing/2014/main" val="522222084"/>
                    </a:ext>
                  </a:extLst>
                </a:gridCol>
                <a:gridCol w="3559953">
                  <a:extLst>
                    <a:ext uri="{9D8B030D-6E8A-4147-A177-3AD203B41FA5}">
                      <a16:colId xmlns:a16="http://schemas.microsoft.com/office/drawing/2014/main" val="2253583456"/>
                    </a:ext>
                  </a:extLst>
                </a:gridCol>
              </a:tblGrid>
              <a:tr h="751619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DATEN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PRODUKTDETAILS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087987"/>
                  </a:ext>
                </a:extLst>
              </a:tr>
              <a:tr h="956442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Produktanzahl:</a:t>
                      </a:r>
                    </a:p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Basis-Sortiment (ohne allen </a:t>
                      </a:r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Farb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/Dekor-und Ausführungen):</a:t>
                      </a:r>
                    </a:p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Ca. 4500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Kinderräume: Möbel </a:t>
                      </a:r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fürKita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, Krippe und Hort (Garderoben, Spielmöbel, Regal- &amp; Schranksysteme)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made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in Germany, teilweise </a:t>
                      </a:r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GS-Zertifikat:https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://</a:t>
                      </a:r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www.certipedia.com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search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/matching_product_certificates?utf8=%E2%9C%93&amp;locale=</a:t>
                      </a:r>
                      <a:r>
                        <a:rPr lang="de-DE" sz="13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de&amp;q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=m%C3%B6belwerk+niesky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125255"/>
                  </a:ext>
                </a:extLst>
              </a:tr>
              <a:tr h="1249949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Lagerbestand:</a:t>
                      </a:r>
                    </a:p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Nur wenige Artikel lagernd (TIM Stapelstühle und ähnliches); Artikel werden nach Bestellung in Niesky produziert und sind innerhalb 10-12 Wochen versandfertig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Möbel für Schule/Bildungsräume (Tafeln, Tische, Stühle,..)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90% konfigurierbare Artikel: </a:t>
                      </a: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Artikelvarianten bilden sich aus den verschiedenen Größen; Maßen die ein Möbelstück haben kann – weitere Optionen wie Dekorfarbe und zusätzliche Optionen wie Wandmontage müssen bei Bestellung ausgewählt werden (Produktdetailseite)</a:t>
                      </a:r>
                      <a:endParaRPr lang="de-DE" sz="13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685220"/>
                  </a:ext>
                </a:extLst>
              </a:tr>
              <a:tr h="914911"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Preise: EK-Preisliste</a:t>
                      </a:r>
                    </a:p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Listenpreis (VK netto) – Rabatt (40%) = EK netto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Möbel für Wohnheime/Internate (Betten, Schränke,..)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Stand Produktpflege: </a:t>
                      </a:r>
                    </a:p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Produktangebot noch nicht vollständig (40%); Kunden werden ggf. anfragen; Produkte können dann manuell angelegt werden (für Angebote) bzw. Import über Sophia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882920"/>
                  </a:ext>
                </a:extLst>
              </a:tr>
              <a:tr h="67255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durchschn. WK: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Möbel für Büro/Verwaltungsräume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3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194754"/>
                  </a:ext>
                </a:extLst>
              </a:tr>
              <a:tr h="78888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durchschn. bestellte Produktanzahl: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Digitales Klassenzimmer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300" dirty="0">
                        <a:solidFill>
                          <a:srgbClr val="4D4D5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072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290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651958"/>
            <a:ext cx="800219" cy="214578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KUNDEN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03AB7A9-C554-4F42-997D-3C79BBFE2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918041"/>
              </p:ext>
            </p:extLst>
          </p:nvPr>
        </p:nvGraphicFramePr>
        <p:xfrm>
          <a:off x="1775058" y="453643"/>
          <a:ext cx="9970408" cy="5821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2426">
                  <a:extLst>
                    <a:ext uri="{9D8B030D-6E8A-4147-A177-3AD203B41FA5}">
                      <a16:colId xmlns:a16="http://schemas.microsoft.com/office/drawing/2014/main" val="3537592344"/>
                    </a:ext>
                  </a:extLst>
                </a:gridCol>
                <a:gridCol w="3155978">
                  <a:extLst>
                    <a:ext uri="{9D8B030D-6E8A-4147-A177-3AD203B41FA5}">
                      <a16:colId xmlns:a16="http://schemas.microsoft.com/office/drawing/2014/main" val="522222084"/>
                    </a:ext>
                  </a:extLst>
                </a:gridCol>
                <a:gridCol w="3582004">
                  <a:extLst>
                    <a:ext uri="{9D8B030D-6E8A-4147-A177-3AD203B41FA5}">
                      <a16:colId xmlns:a16="http://schemas.microsoft.com/office/drawing/2014/main" val="2253583456"/>
                    </a:ext>
                  </a:extLst>
                </a:gridCol>
              </a:tblGrid>
              <a:tr h="304124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KUNDENARTEN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ANGEBOTE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ANLIEFERUNG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087987"/>
                  </a:ext>
                </a:extLst>
              </a:tr>
              <a:tr h="843253">
                <a:tc>
                  <a:txBody>
                    <a:bodyPr/>
                    <a:lstStyle/>
                    <a:p>
                      <a:pPr algn="ctr"/>
                      <a:r>
                        <a:rPr lang="de-DE" sz="1100" b="1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B2B: </a:t>
                      </a: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nur öffentliche Einrichtungen (Kitas, Schulen, </a:t>
                      </a:r>
                      <a:r>
                        <a:rPr lang="de-DE" sz="1100" b="0" i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Stadtverwaltungen,Öffentliche</a:t>
                      </a: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Träger,..) und Gewerbetreibende (Firmen/Einzelunternehmer/Tagespflegepersonen,..)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Angebot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Das Möbelwerk Niesky liefert die fertigen Möbel direkt an den Kunden (Einrichtung) mit eigenem LKW und Montage-Mitarbeitern &gt;&gt; Aufbauservice/Montage, verpackungsfrei</a:t>
                      </a:r>
                      <a:endParaRPr lang="de-DE" sz="1100" b="1" i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125255"/>
                  </a:ext>
                </a:extLst>
              </a:tr>
              <a:tr h="3124182">
                <a:tc>
                  <a:txBody>
                    <a:bodyPr/>
                    <a:lstStyle/>
                    <a:p>
                      <a:pPr algn="ctr"/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Prüfung Gewerbetreibende über die Eingabe der </a:t>
                      </a:r>
                      <a:r>
                        <a:rPr lang="de-DE" sz="1100" b="0" i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Umst.ID</a:t>
                      </a: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möglich bei Registrierung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100" b="0" i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Folgende Angaben sind notwendig um die Anlieferung optimal abzustimmen und werden im </a:t>
                      </a:r>
                      <a:r>
                        <a:rPr lang="de-DE" sz="1100" b="0" i="0" kern="120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Checkout</a:t>
                      </a:r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zur Bestellung abgefragt:</a:t>
                      </a:r>
                      <a:b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endParaRPr lang="de-DE" sz="1100" b="0" i="0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Lieferanschrift</a:t>
                      </a:r>
                    </a:p>
                    <a:p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Ansprechpartner mit Telefonnummer</a:t>
                      </a:r>
                    </a:p>
                    <a:p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Öffnungszeiten</a:t>
                      </a:r>
                    </a:p>
                    <a:p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Lieferetage</a:t>
                      </a:r>
                    </a:p>
                    <a:p>
                      <a:b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Hinweise:</a:t>
                      </a:r>
                    </a:p>
                    <a:p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Bitte prüfen Sie auch immer ob eine Anfahrt mit dem LKW möglich ist und ob die Raumbeschaffenheit für die Möbelaufstellung nach Ihren Wünschen geeignet ist.</a:t>
                      </a:r>
                      <a:b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endParaRPr lang="de-DE" sz="1100" b="0" i="0" kern="1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r>
                        <a:rPr lang="de-DE" sz="1100" b="0" i="0" kern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Achten Sie vor allem auf Lichtschalter, Steckdosen, Fußleisten, Heizkörper und die Wandbeschaffenheit. Infos dazu können Sie gern im Kommentarfeld Ihrer Bestellung hinterlassen.</a:t>
                      </a:r>
                    </a:p>
                    <a:p>
                      <a:pPr algn="ctr"/>
                      <a:endParaRPr lang="de-DE" sz="1100" b="1" i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685220"/>
                  </a:ext>
                </a:extLst>
              </a:tr>
              <a:tr h="1112072">
                <a:tc>
                  <a:txBody>
                    <a:bodyPr/>
                    <a:lstStyle/>
                    <a:p>
                      <a:pPr algn="ctr"/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Die Kunden müssen im </a:t>
                      </a:r>
                      <a:r>
                        <a:rPr lang="de-DE" sz="1100" b="0" i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Checkout</a:t>
                      </a: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100" b="0" i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Registierung</a:t>
                      </a: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bestätigen, dass sie nicht als Privatkunde kaufen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100" b="1" i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https://filr.mwn-online.de:8443/</a:t>
                      </a:r>
                      <a:r>
                        <a:rPr lang="de-DE" sz="1100" b="0" i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filr</a:t>
                      </a: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100" b="0" i="0" dirty="0" err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public</a:t>
                      </a:r>
                      <a:r>
                        <a:rPr lang="de-DE" sz="1100" b="0" i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-link/file-download/4028e593776d18170177d7e893e40321/376/7052336547910452980/Anlieferungsbogen_MWN%2002.2021.pdf</a:t>
                      </a:r>
                    </a:p>
                    <a:p>
                      <a:pPr algn="ctr"/>
                      <a:endParaRPr lang="de-DE" sz="1100" b="1" i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82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753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1DDC3EF6-2EA5-44B3-94C7-9DDA67A12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7925A9A-E9FA-496E-9C09-7C2845E00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073ABB4-E164-4CBF-ADFF-25552BB7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8F80BB-E8B6-43B3-9462-B4D497D28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42C8AD6-8796-482B-ACC1-6D686B08E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240822" cy="585973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6B3BF72-6DFA-42DA-A667-9E3A1BCFF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5059" y="457202"/>
            <a:ext cx="9970407" cy="5856457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82223" y="641225"/>
            <a:ext cx="769441" cy="560506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3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ABWICKLUNG/PROZESSE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12742"/>
              </p:ext>
            </p:extLst>
          </p:nvPr>
        </p:nvGraphicFramePr>
        <p:xfrm>
          <a:off x="1817715" y="483622"/>
          <a:ext cx="9899315" cy="590667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94718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2230790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1955748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1701852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1916207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574809"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MARKETING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SONSTIGES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1023130"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Versandkosten/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Frachzuschläge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constancy</a:t>
                      </a:r>
                      <a:endParaRPr lang="de-DE" sz="12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Keine Widerrufsrecht für B2B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social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media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vorerst nicht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Keine Marktplätze/kein Preisevergleichsportale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92663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Warenwert &lt; 150 € = 20,00 € </a:t>
                      </a:r>
                      <a:r>
                        <a:rPr lang="de-DE" sz="12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/>
                        </a:rPr>
                        <a:t>https://www.niesky-moebel-shop.de/Versandkosten-Lieferung</a:t>
                      </a:r>
                      <a:endParaRPr lang="de-DE" sz="12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Keine Rücksendungen zu erwarten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Bestellexport: CSV (FTP) per 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Newsletter: übernimmt 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Constancy</a:t>
                      </a:r>
                      <a:endParaRPr lang="de-DE" sz="12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75815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Versandkosten-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freigrenze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150 €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ABER Aufschlag ab 3. Etage 60,00 €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Reklamationen: in Klärung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Bilder/Marketingmaterial von Frau Heber/Bilddatenbank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140197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 (europäisches Festland) 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DE,Belgien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, Niederlande, Luxemburg (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BeNeLux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), 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Österreich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, Italien (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Südtirol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), Frankreich (Grand 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Est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Aktionen/Angebote liefert Niesky an alle Händler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2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  <a:tr h="739225"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Logistiker: firmeneigene LKW und Spedition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485691"/>
                  </a:ext>
                </a:extLst>
              </a:tr>
              <a:tr h="338733"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Lieferzeit: 1-2 Wochen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702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393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55225" y="1564597"/>
            <a:ext cx="769441" cy="404373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3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ZAHLUNGSARTEN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011516"/>
              </p:ext>
            </p:extLst>
          </p:nvPr>
        </p:nvGraphicFramePr>
        <p:xfrm>
          <a:off x="1817715" y="483622"/>
          <a:ext cx="9914305" cy="586514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01452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2770441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2428864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2113548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</a:tblGrid>
              <a:tr h="636902"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RECHNUNG (</a:t>
                      </a:r>
                      <a:r>
                        <a:rPr lang="de-DE" sz="1200" b="0" i="0" dirty="0" err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Unzer</a:t>
                      </a:r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/</a:t>
                      </a:r>
                      <a:r>
                        <a:rPr lang="de-DE" sz="1200" b="0" i="0" dirty="0" err="1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Payolution</a:t>
                      </a:r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FFC6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PAYPAL</a:t>
                      </a:r>
                    </a:p>
                  </a:txBody>
                  <a:tcPr anchor="ctr">
                    <a:solidFill>
                      <a:srgbClr val="FFC6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NOVALNET</a:t>
                      </a:r>
                    </a:p>
                  </a:txBody>
                  <a:tcPr anchor="ctr">
                    <a:solidFill>
                      <a:srgbClr val="FFC6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VORKASSE</a:t>
                      </a:r>
                    </a:p>
                  </a:txBody>
                  <a:tcPr anchor="ctr">
                    <a:solidFill>
                      <a:srgbClr val="FFC6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1463418"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u="none" strike="noStrike" kern="1200" dirty="0">
                          <a:solidFill>
                            <a:srgbClr val="4D4D56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Kundenlimit 5000€</a:t>
                      </a:r>
                    </a:p>
                    <a:p>
                      <a:pPr algn="ctr"/>
                      <a:r>
                        <a:rPr lang="de-DE" sz="1200" b="0" i="0" u="none" strike="noStrike" kern="1200" dirty="0">
                          <a:solidFill>
                            <a:srgbClr val="4D4D56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Mindestbetrag 25.00 €</a:t>
                      </a:r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Kreditkarte</a:t>
                      </a:r>
                    </a:p>
                    <a:p>
                      <a:pPr algn="ctr"/>
                      <a: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Die Belastung Ihres Kreditkartenkontos erfolgt erst mit dem Versand der bestellten Ware.</a:t>
                      </a:r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Kontoinhaber: </a:t>
                      </a:r>
                    </a:p>
                    <a:p>
                      <a:pPr algn="ctr"/>
                      <a:r>
                        <a:rPr lang="de-DE" sz="1200" b="0" dirty="0" err="1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constancy</a:t>
                      </a:r>
                      <a: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GmbH</a:t>
                      </a:r>
                      <a:b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Bankname: UniCredit Bank – </a:t>
                      </a:r>
                      <a:r>
                        <a:rPr lang="de-DE" sz="1200" b="0" dirty="0" err="1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Hypovereinsbank</a:t>
                      </a:r>
                      <a:b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IBAN: DE29 2073 0024 2240 0000 00</a:t>
                      </a:r>
                      <a:b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BIC: HYVEDEMME24</a:t>
                      </a:r>
                      <a:b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1114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Abweichende LA bzw. abweichender Name in LA ist möglich</a:t>
                      </a: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Sofortüberweisung</a:t>
                      </a: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Zahlungserinnerung/</a:t>
                      </a: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Reminder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noch manuell</a:t>
                      </a: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94691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Zahlungsziel: 20 Tage</a:t>
                      </a: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1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SEPA-Lastschrift:</a:t>
                      </a:r>
                    </a:p>
                    <a:p>
                      <a:pPr algn="ctr"/>
                      <a:r>
                        <a:rPr lang="de-DE" sz="1200" b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Der Kaufbetrag wird automatisch innerhalb von 7 Tagen vom Konto des Kunden eingezogen.</a:t>
                      </a:r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155342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dirty="0" err="1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Capturezeit</a:t>
                      </a:r>
                      <a:r>
                        <a:rPr lang="de-DE" sz="1200" b="0" i="0" dirty="0">
                          <a:solidFill>
                            <a:srgbClr val="4D4D5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: 120 Tage </a:t>
                      </a: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200" b="0" i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200" b="0" dirty="0">
                        <a:solidFill>
                          <a:srgbClr val="4D4D56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CBB4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227451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solidFill>
          <a:srgbClr val="FFC000"/>
        </a:solidFill>
        <a:ln>
          <a:solidFill>
            <a:schemeClr val="accent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937</Words>
  <Application>Microsoft Macintosh PowerPoint</Application>
  <PresentationFormat>Breitbild</PresentationFormat>
  <Paragraphs>143</Paragraphs>
  <Slides>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Calibri</vt:lpstr>
      <vt:lpstr>Gill Sans MT</vt:lpstr>
      <vt:lpstr>Open Sans</vt:lpstr>
      <vt:lpstr>Open Sans Light</vt:lpstr>
      <vt:lpstr>Wingdings 2</vt:lpstr>
      <vt:lpstr>DividendVTI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Mario Melle</dc:creator>
  <cp:lastModifiedBy>Constancy GmbH</cp:lastModifiedBy>
  <cp:revision>243</cp:revision>
  <cp:lastPrinted>2021-07-08T09:06:57Z</cp:lastPrinted>
  <dcterms:created xsi:type="dcterms:W3CDTF">2020-03-11T12:45:02Z</dcterms:created>
  <dcterms:modified xsi:type="dcterms:W3CDTF">2021-10-07T13:44:31Z</dcterms:modified>
</cp:coreProperties>
</file>