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1" r:id="rId1"/>
  </p:sldMasterIdLst>
  <p:sldIdLst>
    <p:sldId id="263" r:id="rId2"/>
    <p:sldId id="285" r:id="rId3"/>
    <p:sldId id="284" r:id="rId4"/>
    <p:sldId id="281" r:id="rId5"/>
    <p:sldId id="279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6"/>
    <p:restoredTop sz="95940"/>
  </p:normalViewPr>
  <p:slideViewPr>
    <p:cSldViewPr snapToGrid="0" snapToObjects="1">
      <p:cViewPr varScale="1">
        <p:scale>
          <a:sx n="146" d="100"/>
          <a:sy n="146" d="100"/>
        </p:scale>
        <p:origin x="6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00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79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2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5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5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4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9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76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53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10/5/21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770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30" r:id="rId6"/>
    <p:sldLayoutId id="2147483825" r:id="rId7"/>
    <p:sldLayoutId id="2147483826" r:id="rId8"/>
    <p:sldLayoutId id="2147483827" r:id="rId9"/>
    <p:sldLayoutId id="2147483829" r:id="rId10"/>
    <p:sldLayoutId id="214748382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Schild, Zeichnung, Teller, Uhr enthält.&#10;&#10;Automatisch generierte Beschreibung">
            <a:extLst>
              <a:ext uri="{FF2B5EF4-FFF2-40B4-BE49-F238E27FC236}">
                <a16:creationId xmlns:a16="http://schemas.microsoft.com/office/drawing/2014/main" id="{579714AC-C0F7-F944-863F-2AF881E33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34" y="1071683"/>
            <a:ext cx="11301984" cy="228865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0"/>
            <a:ext cx="11301984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65523"/>
            <a:ext cx="11303626" cy="2045243"/>
          </a:xfrm>
          <a:prstGeom prst="rect">
            <a:avLst/>
          </a:prstGeom>
          <a:solidFill>
            <a:srgbClr val="465359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DCA709E-3A84-1945-80CE-AD50220DE463}"/>
              </a:ext>
            </a:extLst>
          </p:cNvPr>
          <p:cNvSpPr txBox="1"/>
          <p:nvPr/>
        </p:nvSpPr>
        <p:spPr>
          <a:xfrm>
            <a:off x="609599" y="4572000"/>
            <a:ext cx="5919789" cy="8952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Goebel </a:t>
            </a:r>
            <a:r>
              <a:rPr lang="en-US" sz="2500" cap="all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Porzellan</a:t>
            </a: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Shop </a:t>
            </a: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Auswertung</a:t>
            </a: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Black Week 2019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7DC4493-BF09-BB4B-8C55-59CB5216908F}"/>
              </a:ext>
            </a:extLst>
          </p:cNvPr>
          <p:cNvSpPr txBox="1"/>
          <p:nvPr/>
        </p:nvSpPr>
        <p:spPr>
          <a:xfrm>
            <a:off x="7973122" y="15834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6C5C9F0-EDB5-BF4B-8C08-A3F034D60F50}"/>
              </a:ext>
            </a:extLst>
          </p:cNvPr>
          <p:cNvSpPr/>
          <p:nvPr/>
        </p:nvSpPr>
        <p:spPr>
          <a:xfrm>
            <a:off x="445008" y="4365523"/>
            <a:ext cx="11301984" cy="2045243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CA61578-E356-F141-97B1-25B933C0F716}"/>
              </a:ext>
            </a:extLst>
          </p:cNvPr>
          <p:cNvSpPr txBox="1"/>
          <p:nvPr/>
        </p:nvSpPr>
        <p:spPr>
          <a:xfrm>
            <a:off x="650701" y="4986263"/>
            <a:ext cx="5270960" cy="5130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SCHEURICH SHOP</a:t>
            </a: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500" cap="all" dirty="0">
              <a:solidFill>
                <a:srgbClr val="FFFFF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2C9C65-DAA2-8547-8274-9EA90F46E87E}"/>
              </a:ext>
            </a:extLst>
          </p:cNvPr>
          <p:cNvSpPr/>
          <p:nvPr/>
        </p:nvSpPr>
        <p:spPr>
          <a:xfrm>
            <a:off x="445008" y="4219240"/>
            <a:ext cx="11301984" cy="94997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8B0CA9A-4E28-CE49-91DF-2ADDA2C9307E}"/>
              </a:ext>
            </a:extLst>
          </p:cNvPr>
          <p:cNvSpPr txBox="1"/>
          <p:nvPr/>
        </p:nvSpPr>
        <p:spPr>
          <a:xfrm>
            <a:off x="646833" y="5144965"/>
            <a:ext cx="3398687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DATEN &amp; INFORMATIONEN</a:t>
            </a:r>
          </a:p>
          <a:p>
            <a:endParaRPr lang="de-DE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1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Oktober 2021; </a:t>
            </a:r>
            <a:r>
              <a:rPr lang="de-DE" sz="1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Shopmanagerin</a:t>
            </a:r>
            <a:r>
              <a:rPr lang="de-DE" sz="1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Melanie</a:t>
            </a:r>
          </a:p>
        </p:txBody>
      </p:sp>
    </p:spTree>
    <p:extLst>
      <p:ext uri="{BB962C8B-B14F-4D97-AF65-F5344CB8AC3E}">
        <p14:creationId xmlns:p14="http://schemas.microsoft.com/office/powerpoint/2010/main" val="199548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F80BB-E8B6-43B3-9462-B4D497D2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2C8AD6-8796-482B-ACC1-6D686B08E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240822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6B3BF72-6DFA-42DA-A667-9E3A1BC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5059" y="457202"/>
            <a:ext cx="9970407" cy="585645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4244" y="1635787"/>
            <a:ext cx="800219" cy="368087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ORGANISATION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885E116C-2367-9843-AB9C-6D424B08E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124102"/>
              </p:ext>
            </p:extLst>
          </p:nvPr>
        </p:nvGraphicFramePr>
        <p:xfrm>
          <a:off x="1800393" y="496215"/>
          <a:ext cx="9931628" cy="57565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75218">
                  <a:extLst>
                    <a:ext uri="{9D8B030D-6E8A-4147-A177-3AD203B41FA5}">
                      <a16:colId xmlns:a16="http://schemas.microsoft.com/office/drawing/2014/main" val="275718689"/>
                    </a:ext>
                  </a:extLst>
                </a:gridCol>
                <a:gridCol w="2690596">
                  <a:extLst>
                    <a:ext uri="{9D8B030D-6E8A-4147-A177-3AD203B41FA5}">
                      <a16:colId xmlns:a16="http://schemas.microsoft.com/office/drawing/2014/main" val="3271904071"/>
                    </a:ext>
                  </a:extLst>
                </a:gridCol>
                <a:gridCol w="2482907">
                  <a:extLst>
                    <a:ext uri="{9D8B030D-6E8A-4147-A177-3AD203B41FA5}">
                      <a16:colId xmlns:a16="http://schemas.microsoft.com/office/drawing/2014/main" val="355151863"/>
                    </a:ext>
                  </a:extLst>
                </a:gridCol>
                <a:gridCol w="2482907">
                  <a:extLst>
                    <a:ext uri="{9D8B030D-6E8A-4147-A177-3AD203B41FA5}">
                      <a16:colId xmlns:a16="http://schemas.microsoft.com/office/drawing/2014/main" val="678387144"/>
                    </a:ext>
                  </a:extLst>
                </a:gridCol>
              </a:tblGrid>
              <a:tr h="51271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UNTERNEHMEN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INFOMATERIAL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5571809"/>
                  </a:ext>
                </a:extLst>
              </a:tr>
              <a:tr h="1306369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URL: </a:t>
                      </a:r>
                    </a:p>
                    <a:p>
                      <a:pPr algn="ctr"/>
                      <a:r>
                        <a:rPr lang="de-DE" sz="14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www.scheurich-shop.de</a:t>
                      </a:r>
                      <a:endParaRPr lang="de-DE" sz="14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&amp; Support:</a:t>
                      </a:r>
                      <a:b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</a:br>
                      <a:r>
                        <a:rPr lang="de-DE" sz="14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Martin.Wolf@scheurich.de</a:t>
                      </a:r>
                    </a:p>
                    <a:p>
                      <a:pPr algn="ctr"/>
                      <a:r>
                        <a:rPr lang="de-DE" sz="1400" b="0" i="0" u="none" strike="noStrik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Tel. +49 170 6877 287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Informationen zum Unternehmen:</a:t>
                      </a:r>
                      <a:b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</a:br>
                      <a:r>
                        <a:rPr lang="de-DE" sz="14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www.scheurich-shop.de</a:t>
                      </a:r>
                      <a:r>
                        <a:rPr lang="de-DE" sz="14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/unternehmen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Kataloge: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www.scheurich-shop.de</a:t>
                      </a:r>
                      <a:r>
                        <a:rPr lang="de-DE" sz="14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  <a:r>
                        <a:rPr lang="de-DE" sz="14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kataloge</a:t>
                      </a:r>
                      <a:endParaRPr lang="de-DE" sz="1400" b="1" i="1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615191"/>
                  </a:ext>
                </a:extLst>
              </a:tr>
              <a:tr h="76753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Telefonnummer: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03641 / 79 799 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Technik: </a:t>
                      </a:r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Christian.Groner@scheurich.de</a:t>
                      </a:r>
                    </a:p>
                    <a:p>
                      <a:pPr algn="ctr"/>
                      <a:r>
                        <a:rPr lang="de-DE" sz="1400" b="0" i="0" u="non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Tel. </a:t>
                      </a:r>
                      <a:r>
                        <a:rPr lang="de-DE" sz="1400" b="0" i="0" u="none" strike="noStrik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+49  9371 507-156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Werksverkauf: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Händlersuche:</a:t>
                      </a:r>
                    </a:p>
                    <a:p>
                      <a:pPr algn="ctr"/>
                      <a:r>
                        <a:rPr lang="de-DE" sz="14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www.scheurich.de</a:t>
                      </a:r>
                      <a:r>
                        <a:rPr lang="de-DE" sz="14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  <a:r>
                        <a:rPr lang="de-DE" sz="14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haendlersuche</a:t>
                      </a:r>
                      <a:r>
                        <a:rPr lang="de-DE" sz="14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5048114"/>
                  </a:ext>
                </a:extLst>
              </a:tr>
              <a:tr h="508347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E-Mail: </a:t>
                      </a:r>
                      <a:r>
                        <a:rPr lang="de-DE" sz="14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service@scheurich-shop.de</a:t>
                      </a:r>
                      <a:endParaRPr lang="de-DE" sz="14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Buchhaltung:</a:t>
                      </a:r>
                    </a:p>
                    <a:p>
                      <a:pPr algn="ctr"/>
                      <a:r>
                        <a:rPr lang="de-DE" sz="14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Heike.Helwich@scheurich.de</a:t>
                      </a:r>
                    </a:p>
                    <a:p>
                      <a:pPr algn="ctr"/>
                      <a:r>
                        <a:rPr lang="de-DE" sz="1400" b="0" i="0" u="none" strike="noStrik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Telefon: 09371 / 507 161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Produktion: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Großteil in Deutschland (diese Produkte haben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made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-in-Germany-Siegel)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636510"/>
                  </a:ext>
                </a:extLst>
              </a:tr>
              <a:tr h="387532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URL liegt bei:</a:t>
                      </a:r>
                    </a:p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Wingdings" pitchFamily="2" charset="2"/>
                        </a:rPr>
                        <a:t>constancy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0117934"/>
                  </a:ext>
                </a:extLst>
              </a:tr>
              <a:tr h="557349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Sprachen: 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49641"/>
                  </a:ext>
                </a:extLst>
              </a:tr>
              <a:tr h="574766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Verlinkung auf Hersteller-website: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79358"/>
                  </a:ext>
                </a:extLst>
              </a:tr>
              <a:tr h="574752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System: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Magento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2 (Power)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5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82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F80BB-E8B6-43B3-9462-B4D497D2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2C8AD6-8796-482B-ACC1-6D686B08E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240822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6B3BF72-6DFA-42DA-A667-9E3A1BC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5059" y="457202"/>
            <a:ext cx="9970407" cy="585645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4244" y="1538067"/>
            <a:ext cx="800219" cy="377859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BUCHHALTUNG</a:t>
            </a:r>
          </a:p>
        </p:txBody>
      </p:sp>
      <p:graphicFrame>
        <p:nvGraphicFramePr>
          <p:cNvPr id="4" name="Tabelle 5">
            <a:extLst>
              <a:ext uri="{FF2B5EF4-FFF2-40B4-BE49-F238E27FC236}">
                <a16:creationId xmlns:a16="http://schemas.microsoft.com/office/drawing/2014/main" id="{27B78661-D009-704A-BA90-11ED7B8CB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319931"/>
              </p:ext>
            </p:extLst>
          </p:nvPr>
        </p:nvGraphicFramePr>
        <p:xfrm>
          <a:off x="1819188" y="479769"/>
          <a:ext cx="9904124" cy="57904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76031">
                  <a:extLst>
                    <a:ext uri="{9D8B030D-6E8A-4147-A177-3AD203B41FA5}">
                      <a16:colId xmlns:a16="http://schemas.microsoft.com/office/drawing/2014/main" val="3632567674"/>
                    </a:ext>
                  </a:extLst>
                </a:gridCol>
                <a:gridCol w="2476031">
                  <a:extLst>
                    <a:ext uri="{9D8B030D-6E8A-4147-A177-3AD203B41FA5}">
                      <a16:colId xmlns:a16="http://schemas.microsoft.com/office/drawing/2014/main" val="1840373587"/>
                    </a:ext>
                  </a:extLst>
                </a:gridCol>
                <a:gridCol w="2476031">
                  <a:extLst>
                    <a:ext uri="{9D8B030D-6E8A-4147-A177-3AD203B41FA5}">
                      <a16:colId xmlns:a16="http://schemas.microsoft.com/office/drawing/2014/main" val="2894819398"/>
                    </a:ext>
                  </a:extLst>
                </a:gridCol>
                <a:gridCol w="2476031">
                  <a:extLst>
                    <a:ext uri="{9D8B030D-6E8A-4147-A177-3AD203B41FA5}">
                      <a16:colId xmlns:a16="http://schemas.microsoft.com/office/drawing/2014/main" val="3257156710"/>
                    </a:ext>
                  </a:extLst>
                </a:gridCol>
              </a:tblGrid>
              <a:tr h="19185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  <a:endParaRPr lang="de-DE" sz="1600" b="0" i="0" dirty="0"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SONSTIGES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0653702"/>
                  </a:ext>
                </a:extLst>
              </a:tr>
              <a:tr h="1398645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Hypovereinsbank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IBAN: DE06 2073 0024 2320 0000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Sammelrechung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ja,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 DHL Retoure DE: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62077126750725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Vertragslaufzeit: 3 Jahre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0536827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Kostenstelle 320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Sammelgutschriften: ja,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 DHL Retoure international: 62077126755330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Zahlungsabgleich: in Arbeit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155567"/>
                  </a:ext>
                </a:extLst>
              </a:tr>
              <a:tr h="1619794"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monatl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.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Retourenaufstellung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per Mail vom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Magento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8679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164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F80BB-E8B6-43B3-9462-B4D497D2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2C8AD6-8796-482B-ACC1-6D686B08E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240822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6B3BF72-6DFA-42DA-A667-9E3A1BC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5059" y="457202"/>
            <a:ext cx="9970407" cy="585645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2126173"/>
            <a:ext cx="800219" cy="26715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PRODUKTE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F03AB7A9-C554-4F42-997D-3C79BBFE2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652991"/>
              </p:ext>
            </p:extLst>
          </p:nvPr>
        </p:nvGraphicFramePr>
        <p:xfrm>
          <a:off x="1822989" y="492279"/>
          <a:ext cx="9909030" cy="5751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2527">
                  <a:extLst>
                    <a:ext uri="{9D8B030D-6E8A-4147-A177-3AD203B41FA5}">
                      <a16:colId xmlns:a16="http://schemas.microsoft.com/office/drawing/2014/main" val="3537592344"/>
                    </a:ext>
                  </a:extLst>
                </a:gridCol>
                <a:gridCol w="3136550">
                  <a:extLst>
                    <a:ext uri="{9D8B030D-6E8A-4147-A177-3AD203B41FA5}">
                      <a16:colId xmlns:a16="http://schemas.microsoft.com/office/drawing/2014/main" val="522222084"/>
                    </a:ext>
                  </a:extLst>
                </a:gridCol>
                <a:gridCol w="3559953">
                  <a:extLst>
                    <a:ext uri="{9D8B030D-6E8A-4147-A177-3AD203B41FA5}">
                      <a16:colId xmlns:a16="http://schemas.microsoft.com/office/drawing/2014/main" val="2253583456"/>
                    </a:ext>
                  </a:extLst>
                </a:gridCol>
              </a:tblGrid>
              <a:tr h="963270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DATEN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SORTIMENT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PRODUKTDETAILS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087987"/>
                  </a:ext>
                </a:extLst>
              </a:tr>
              <a:tr h="1109784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Produktanzahl: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Kernsortiment 400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inkl. Kleinartikel 1000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Indoor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Blumentöpfe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Outdoor: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made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in Germany, frostsicher, UV-beständig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125255"/>
                  </a:ext>
                </a:extLst>
              </a:tr>
              <a:tr h="1011033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auf Lager; Lager in Neukirchen und Kleinheubach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Outdoor Pflanzgefäße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Funktion Wasserspeicher:</a:t>
                      </a:r>
                    </a:p>
                    <a:p>
                      <a:pPr algn="ctr"/>
                      <a:r>
                        <a:rPr lang="de-DE" sz="14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www.scheurich-shop.de</a:t>
                      </a:r>
                      <a:r>
                        <a:rPr lang="de-DE" sz="14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  <a:r>
                        <a:rPr lang="de-DE" sz="14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wasserspeicher</a:t>
                      </a:r>
                      <a:endParaRPr lang="de-DE" sz="14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685220"/>
                  </a:ext>
                </a:extLst>
              </a:tr>
              <a:tr h="794707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Preise: EK-Preisliste +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Pick&amp;Pack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Bewässerungssysteme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konfigurierbare Artikel</a:t>
                      </a:r>
                      <a:b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</a:b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(Farbe und Größe auswählbar)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882920"/>
                  </a:ext>
                </a:extLst>
              </a:tr>
              <a:tr h="86194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durchschn. WK: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Indoor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15 € EK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Outdoor 40 € 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Beleuchtung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Wingdings" pitchFamily="2" charset="2"/>
                        </a:rPr>
                        <a:t> aktuell nicht im Shop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Neuheiten: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Frühling &amp; Herbst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194754"/>
                  </a:ext>
                </a:extLst>
              </a:tr>
              <a:tr h="101103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durchschn. bestellte Produktanzahl: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Indoor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2 – 2,5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Outdoor 1,6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Klein-/Ersatzartikel (Untersetzer usw.)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Wingdings" pitchFamily="2" charset="2"/>
                        </a:rPr>
                        <a:t> soll evtl. auch in den Shop, auf jeden Fall ins Backend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>
                        <a:solidFill>
                          <a:srgbClr val="4D4D5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072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75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F80BB-E8B6-43B3-9462-B4D497D2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2C8AD6-8796-482B-ACC1-6D686B08E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240822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6B3BF72-6DFA-42DA-A667-9E3A1BC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5059" y="457202"/>
            <a:ext cx="9970407" cy="585645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1788760"/>
            <a:ext cx="800219" cy="328833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ABWICKLUNG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054520"/>
              </p:ext>
            </p:extLst>
          </p:nvPr>
        </p:nvGraphicFramePr>
        <p:xfrm>
          <a:off x="1817715" y="483621"/>
          <a:ext cx="9899315" cy="579525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94718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2230790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1955748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1701852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1916207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730582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MARKETING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SONSTIGES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1300397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Versandkosten:</a:t>
                      </a:r>
                    </a:p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constancy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Qualität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etc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Scheurich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Nichtgefallen: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constancy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Lagerbestand: CSV auf FTP- Server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social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media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übernimmt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Scheurich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Amazon: übernimmt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Scheurich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75723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Versandkosten: 4,95 €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Fotoretouren: erlaubt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Bestellexport: 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Newsletter: übernimmt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Scheurich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Ebay: </a:t>
                      </a:r>
                    </a:p>
                    <a:p>
                      <a:pPr algn="ctr"/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übernimmt Agentur von </a:t>
                      </a: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Scheurich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90011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Versandkosten-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freigrenze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49 €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Rücksendung in Lager Neukirchen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Trackingimport: 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 Absprache Marketingaktionen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Produkt-Anzeige auf </a:t>
                      </a:r>
                      <a:r>
                        <a:rPr lang="de-DE" sz="1400" b="0" i="0" u="none" kern="1200" dirty="0" err="1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Scheurich</a:t>
                      </a:r>
                      <a:r>
                        <a:rPr lang="de-DE" sz="1400" b="0" i="0" u="non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-Website: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 Feed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 DE &amp; 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Rückgaberecht 30 Tage: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englischer Shop wird nachgezogen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Logistiker: GLS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 Retouren: DHL Retoure</a:t>
                      </a:r>
                    </a:p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Fotos zu Fotoretouren: werden automatisch auf FTP abgelegt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8485691"/>
                  </a:ext>
                </a:extLst>
              </a:tr>
              <a:tr h="430530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Lieferzeit: 3 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702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39353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solidFill>
          <a:srgbClr val="FFC000"/>
        </a:solidFill>
        <a:ln>
          <a:solidFill>
            <a:schemeClr val="accent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461</Words>
  <Application>Microsoft Macintosh PowerPoint</Application>
  <PresentationFormat>Breitbild</PresentationFormat>
  <Paragraphs>118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Gill Sans MT</vt:lpstr>
      <vt:lpstr>Open Sans</vt:lpstr>
      <vt:lpstr>Open Sans Light</vt:lpstr>
      <vt:lpstr>Wingdings 2</vt:lpstr>
      <vt:lpstr>DividendVTI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Mario Melle</dc:creator>
  <cp:lastModifiedBy>Mario Melle</cp:lastModifiedBy>
  <cp:revision>221</cp:revision>
  <cp:lastPrinted>2021-07-08T09:06:57Z</cp:lastPrinted>
  <dcterms:created xsi:type="dcterms:W3CDTF">2020-03-11T12:45:02Z</dcterms:created>
  <dcterms:modified xsi:type="dcterms:W3CDTF">2021-10-05T11:15:43Z</dcterms:modified>
</cp:coreProperties>
</file>