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1" r:id="rId1"/>
  </p:sldMasterIdLst>
  <p:sldIdLst>
    <p:sldId id="263" r:id="rId2"/>
    <p:sldId id="285" r:id="rId3"/>
    <p:sldId id="288" r:id="rId4"/>
    <p:sldId id="281" r:id="rId5"/>
    <p:sldId id="286" r:id="rId6"/>
    <p:sldId id="287" r:id="rId7"/>
    <p:sldId id="289" r:id="rId8"/>
    <p:sldId id="279" r:id="rId9"/>
    <p:sldId id="290" r:id="rId10"/>
    <p:sldId id="291" r:id="rId11"/>
    <p:sldId id="292" r:id="rId12"/>
    <p:sldId id="293" r:id="rId13"/>
    <p:sldId id="294" r:id="rId14"/>
    <p:sldId id="295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unkle Formatvorlage 2 - Akzent 3/Akz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04"/>
    <p:restoredTop sz="95940"/>
  </p:normalViewPr>
  <p:slideViewPr>
    <p:cSldViewPr snapToGrid="0" snapToObjects="1">
      <p:cViewPr varScale="1">
        <p:scale>
          <a:sx n="94" d="100"/>
          <a:sy n="94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0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79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2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15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54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4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91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9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76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53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10/14/21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77705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30" r:id="rId6"/>
    <p:sldLayoutId id="2147483825" r:id="rId7"/>
    <p:sldLayoutId id="2147483826" r:id="rId8"/>
    <p:sldLayoutId id="2147483827" r:id="rId9"/>
    <p:sldLayoutId id="2147483829" r:id="rId10"/>
    <p:sldLayoutId id="214748382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einkauf@constancy.d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chmidt.a@adhoc-design.d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trendglas-jena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p.jeronimo@rsn-glas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sndownload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fulfillment@koenitz-group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Lars.Burger@knaeble.d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olex@solex.de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director@solex.de" TargetMode="External"/><Relationship Id="rId4" Type="http://schemas.openxmlformats.org/officeDocument/2006/relationships/hyperlink" Target="mailto:keyaccount@solex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Schild, Zeichnung, Teller, Uhr enthält.&#10;&#10;Automatisch generierte Beschreibung">
            <a:extLst>
              <a:ext uri="{FF2B5EF4-FFF2-40B4-BE49-F238E27FC236}">
                <a16:creationId xmlns:a16="http://schemas.microsoft.com/office/drawing/2014/main" id="{579714AC-C0F7-F944-863F-2AF881E33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699" y="820672"/>
            <a:ext cx="9754601" cy="1975305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DCA709E-3A84-1945-80CE-AD50220DE463}"/>
              </a:ext>
            </a:extLst>
          </p:cNvPr>
          <p:cNvSpPr txBox="1"/>
          <p:nvPr/>
        </p:nvSpPr>
        <p:spPr>
          <a:xfrm>
            <a:off x="609599" y="4572000"/>
            <a:ext cx="5919789" cy="895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Goebel </a:t>
            </a: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Porzellan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Shop 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Auswertung</a:t>
            </a:r>
            <a:r>
              <a:rPr lang="en-US" sz="2500" cap="al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Black Week 2019 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7DC4493-BF09-BB4B-8C55-59CB5216908F}"/>
              </a:ext>
            </a:extLst>
          </p:cNvPr>
          <p:cNvSpPr txBox="1"/>
          <p:nvPr/>
        </p:nvSpPr>
        <p:spPr>
          <a:xfrm>
            <a:off x="7973122" y="15834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6C5C9F0-EDB5-BF4B-8C08-A3F034D60F50}"/>
              </a:ext>
            </a:extLst>
          </p:cNvPr>
          <p:cNvSpPr/>
          <p:nvPr/>
        </p:nvSpPr>
        <p:spPr>
          <a:xfrm>
            <a:off x="445008" y="4365523"/>
            <a:ext cx="11301984" cy="2045243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CA61578-E356-F141-97B1-25B933C0F716}"/>
              </a:ext>
            </a:extLst>
          </p:cNvPr>
          <p:cNvSpPr txBox="1"/>
          <p:nvPr/>
        </p:nvSpPr>
        <p:spPr>
          <a:xfrm>
            <a:off x="650701" y="4986263"/>
            <a:ext cx="5270960" cy="513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cap="all" dirty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Make it home</a:t>
            </a: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500" cap="all" dirty="0">
              <a:solidFill>
                <a:srgbClr val="FFFFFF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2C9C65-DAA2-8547-8274-9EA90F46E87E}"/>
              </a:ext>
            </a:extLst>
          </p:cNvPr>
          <p:cNvSpPr/>
          <p:nvPr/>
        </p:nvSpPr>
        <p:spPr>
          <a:xfrm>
            <a:off x="445008" y="4219240"/>
            <a:ext cx="11301984" cy="94997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8B0CA9A-4E28-CE49-91DF-2ADDA2C9307E}"/>
              </a:ext>
            </a:extLst>
          </p:cNvPr>
          <p:cNvSpPr txBox="1"/>
          <p:nvPr/>
        </p:nvSpPr>
        <p:spPr>
          <a:xfrm>
            <a:off x="646833" y="5144965"/>
            <a:ext cx="3730508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DATEN &amp; INFORMATIONEN</a:t>
            </a: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de-DE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Oktober 2021; </a:t>
            </a:r>
            <a:r>
              <a:rPr lang="de-DE" sz="1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Shopmanagerin</a:t>
            </a:r>
            <a:r>
              <a:rPr lang="de-DE" sz="1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: Larisa / Tina</a:t>
            </a:r>
          </a:p>
        </p:txBody>
      </p:sp>
    </p:spTree>
    <p:extLst>
      <p:ext uri="{BB962C8B-B14F-4D97-AF65-F5344CB8AC3E}">
        <p14:creationId xmlns:p14="http://schemas.microsoft.com/office/powerpoint/2010/main" val="199548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942712"/>
            <a:ext cx="800219" cy="437395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ALLGEMEINE INFO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885E116C-2367-9843-AB9C-6D424B08E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585063"/>
              </p:ext>
            </p:extLst>
          </p:nvPr>
        </p:nvGraphicFramePr>
        <p:xfrm>
          <a:off x="1800393" y="544341"/>
          <a:ext cx="9931628" cy="566820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5218">
                  <a:extLst>
                    <a:ext uri="{9D8B030D-6E8A-4147-A177-3AD203B41FA5}">
                      <a16:colId xmlns:a16="http://schemas.microsoft.com/office/drawing/2014/main" val="275718689"/>
                    </a:ext>
                  </a:extLst>
                </a:gridCol>
                <a:gridCol w="2690596">
                  <a:extLst>
                    <a:ext uri="{9D8B030D-6E8A-4147-A177-3AD203B41FA5}">
                      <a16:colId xmlns:a16="http://schemas.microsoft.com/office/drawing/2014/main" val="3271904071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355151863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678387144"/>
                    </a:ext>
                  </a:extLst>
                </a:gridCol>
              </a:tblGrid>
              <a:tr h="53869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PRODUKTE / MARKE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VERSANDMETHODEN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INFO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5571809"/>
                  </a:ext>
                </a:extLst>
              </a:tr>
              <a:tr h="1372557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URL: </a:t>
                      </a:r>
                    </a:p>
                    <a:p>
                      <a:pPr algn="ctr"/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https://</a:t>
                      </a: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www.make-it-home.de</a:t>
                      </a:r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Porzellan, Glas, Besteck, Küchenhelfer (z.B. Mühlen, Kaffeefilter etc.)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Dropshipping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Rabattstaffel 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15191"/>
                  </a:ext>
                </a:extLst>
              </a:tr>
              <a:tr h="80642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Telefonnummer: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+49 3641 79799 77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Eingetragene Marke:</a:t>
                      </a:r>
                    </a:p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Make</a:t>
                      </a: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it</a:t>
                      </a: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home</a:t>
                      </a:r>
                      <a:endParaRPr lang="de-DE" sz="1400" b="1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1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Geschenkgutscheine </a:t>
                      </a:r>
                      <a:r>
                        <a:rPr lang="de-DE" sz="1400" b="0" i="1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048114"/>
                  </a:ext>
                </a:extLst>
              </a:tr>
              <a:tr h="54441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E-Mail: </a:t>
                      </a:r>
                      <a:r>
                        <a:rPr lang="de-DE" sz="1400" b="1" i="1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service@make-it-home.de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FF0000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Blog 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636510"/>
                  </a:ext>
                </a:extLst>
              </a:tr>
              <a:tr h="54441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Sprachen: 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Instagram 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117934"/>
                  </a:ext>
                </a:extLst>
              </a:tr>
              <a:tr h="58558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System: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Magento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1 (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Openmage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de-DE" sz="1400" b="1" i="1" u="none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Facebook 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nein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49641"/>
                  </a:ext>
                </a:extLst>
              </a:tr>
              <a:tr h="60388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 Shopping 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379358"/>
                  </a:ext>
                </a:extLst>
              </a:tr>
              <a:tr h="672225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Versandkosten-</a:t>
                      </a:r>
                      <a:r>
                        <a:rPr lang="de-DE" sz="1400" b="1" i="1" u="none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freigrenze</a:t>
                      </a:r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50 € </a:t>
                      </a:r>
                      <a:r>
                        <a:rPr lang="de-DE" sz="1400" b="0" i="1" u="none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inner</a:t>
                      </a:r>
                      <a:r>
                        <a:rPr lang="de-DE" sz="1400" b="0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. Deutschlands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5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482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4244" y="942712"/>
            <a:ext cx="800219" cy="4373954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ALLGEMEINE INFO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885E116C-2367-9843-AB9C-6D424B08E6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839272"/>
              </p:ext>
            </p:extLst>
          </p:nvPr>
        </p:nvGraphicFramePr>
        <p:xfrm>
          <a:off x="1794448" y="544341"/>
          <a:ext cx="9931628" cy="57719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75218">
                  <a:extLst>
                    <a:ext uri="{9D8B030D-6E8A-4147-A177-3AD203B41FA5}">
                      <a16:colId xmlns:a16="http://schemas.microsoft.com/office/drawing/2014/main" val="275718689"/>
                    </a:ext>
                  </a:extLst>
                </a:gridCol>
                <a:gridCol w="2690596">
                  <a:extLst>
                    <a:ext uri="{9D8B030D-6E8A-4147-A177-3AD203B41FA5}">
                      <a16:colId xmlns:a16="http://schemas.microsoft.com/office/drawing/2014/main" val="3271904071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355151863"/>
                    </a:ext>
                  </a:extLst>
                </a:gridCol>
                <a:gridCol w="2482907">
                  <a:extLst>
                    <a:ext uri="{9D8B030D-6E8A-4147-A177-3AD203B41FA5}">
                      <a16:colId xmlns:a16="http://schemas.microsoft.com/office/drawing/2014/main" val="678387144"/>
                    </a:ext>
                  </a:extLst>
                </a:gridCol>
              </a:tblGrid>
              <a:tr h="34053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KONTO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SONSTIGES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DESIGN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5571809"/>
                  </a:ext>
                </a:extLst>
              </a:tr>
              <a:tr h="1817022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Hypovereinsbank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IBAN: DE 51 2073 0024 2290 0000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Sammelrechung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ja,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Zahlungsabgleich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-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Schriftart: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Open Sans &amp;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Aleo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615191"/>
                  </a:ext>
                </a:extLst>
              </a:tr>
              <a:tr h="1067561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Kostenstelle 290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Sammelgutschriften: ja,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Retourenmodul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– in Arbeit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Farben: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Rosa #F1B395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Hellgrün #A7BDB8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Dunkelgrün #627873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Grau #929292</a:t>
                      </a:r>
                      <a:endParaRPr lang="de-DE" sz="1400" b="1" i="1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048114"/>
                  </a:ext>
                </a:extLst>
              </a:tr>
              <a:tr h="960250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Zahlungsarten: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 (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Payolution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), Kreditkarte (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Novalnet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),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Paypal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, Vorkasse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Avatare &amp; das Logo: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 dem Marvin gespeichert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2636510"/>
                  </a:ext>
                </a:extLst>
              </a:tr>
              <a:tr h="720708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Rückgaberecht: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30 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de-DE" sz="1400" b="1" i="1" u="none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117934"/>
                  </a:ext>
                </a:extLst>
              </a:tr>
              <a:tr h="775215"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1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5,95 €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de-DE" sz="1400" b="1" i="1" u="none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949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237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618201"/>
            <a:ext cx="800219" cy="162159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LAGER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14396"/>
              </p:ext>
            </p:extLst>
          </p:nvPr>
        </p:nvGraphicFramePr>
        <p:xfrm>
          <a:off x="1822989" y="492280"/>
          <a:ext cx="9909030" cy="5706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527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36550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59953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951205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MARKEN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1095885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Adresse: 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GmbH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07616 Bürgel OT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Rodigast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Bürgeler Str.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 Modul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 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AdHoc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77855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André Schumann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lager@constancy.de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62077126750114 DHL Paket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62077126750726 Retoure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62077126755331 Paket International</a:t>
                      </a:r>
                      <a:b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62077126755332 Retoure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Int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A</a:t>
                      </a:r>
                      <a:b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62077126755333 Retoure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Int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Trendglas</a:t>
                      </a:r>
                      <a:endParaRPr lang="de-DE" sz="1400" b="1" i="1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820873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Bestellungen: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einkauf@constancy.de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(im Ticketsystem)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Wareabholung: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Bedarfsabholung (kann später erhöht werden)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Nachtmann, Riedel,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Spiegelau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106029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Logistiker: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DHL,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DPD in Arbeit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Markus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Dopmann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+49 171 3076806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Markus.Dopmann@deutschepost.de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4753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1597966"/>
            <a:ext cx="800219" cy="354039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ADHOC (Lager)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70624"/>
              </p:ext>
            </p:extLst>
          </p:nvPr>
        </p:nvGraphicFramePr>
        <p:xfrm>
          <a:off x="1775059" y="507767"/>
          <a:ext cx="9909030" cy="5751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527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36550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59953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963270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SORTIMENT/ BESONDERHEITEN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1109784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12651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Sortiment:</a:t>
                      </a:r>
                    </a:p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Chilli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-, Pfeffer-, &amp; Salzmühlen und Küchenhelfer (Mörser,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Schäler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)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 an Alexander Schmidt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schmidt.a@adhoc-design.de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+49 621 12348 29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011033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Mindestauftragshöhe: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200,00 €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Nur nach Deutschland und Österreich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Auftragsbestätigung: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Yvonne Rothermel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Rothermel.Y@adhoc-design.de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794707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EK Preise (59%)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Amazon: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Bei fast jedem Artikel ist eine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Bedienungsanleitung hinterlegt. </a:t>
                      </a:r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86194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&gt; 500,00 € 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Vorlage für eine Bestellung -&gt;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im Ticketsystem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  <a:tr h="101103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Bezahlung: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Erste Bestellung – Vorkasse,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neue Bestellungen -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>
                        <a:solidFill>
                          <a:srgbClr val="4D4D5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5589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946806"/>
            <a:ext cx="800219" cy="473302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TRENDGLAS  (Lager)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761926"/>
              </p:ext>
            </p:extLst>
          </p:nvPr>
        </p:nvGraphicFramePr>
        <p:xfrm>
          <a:off x="1775059" y="530242"/>
          <a:ext cx="9909030" cy="572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2527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36550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559953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974322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SORTIMENT/ BESONDERHEITEN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1122517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20095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Glaskannen, -tassen, -becher &amp; Zubehör (Messbecher, Vorratsdosen)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Email/ Fax über Händler-Login auf Webseite (Registrierung noch erforderlich)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Frank Rothe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info@trendglas-jena.com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03641-534455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022633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Mindestauftragshöhe: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80,00 €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Mindermengenzuschlag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5,00 € &lt; 80,00 €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Auftragsbestätigung: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Frau Emese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Szentes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trendglas@trendglas.com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803825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lt. aktueller Preisliste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Händler-Login: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https://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www.trendglas-jena.com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shop_login.php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76088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&gt; 500,00 € frei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  <a:tr h="86167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Bezahlung: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>
                        <a:solidFill>
                          <a:srgbClr val="4D4D5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206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582099"/>
            <a:ext cx="754053" cy="5670783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37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NACHTMANN &amp;CO (Lager)</a:t>
            </a:r>
          </a:p>
        </p:txBody>
      </p:sp>
      <p:graphicFrame>
        <p:nvGraphicFramePr>
          <p:cNvPr id="7" name="Tabelle 7">
            <a:extLst>
              <a:ext uri="{FF2B5EF4-FFF2-40B4-BE49-F238E27FC236}">
                <a16:creationId xmlns:a16="http://schemas.microsoft.com/office/drawing/2014/main" id="{F03AB7A9-C554-4F42-997D-3C79BBFE2A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192792"/>
              </p:ext>
            </p:extLst>
          </p:nvPr>
        </p:nvGraphicFramePr>
        <p:xfrm>
          <a:off x="1775059" y="530244"/>
          <a:ext cx="9909030" cy="5744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8270">
                  <a:extLst>
                    <a:ext uri="{9D8B030D-6E8A-4147-A177-3AD203B41FA5}">
                      <a16:colId xmlns:a16="http://schemas.microsoft.com/office/drawing/2014/main" val="3537592344"/>
                    </a:ext>
                  </a:extLst>
                </a:gridCol>
                <a:gridCol w="3173506">
                  <a:extLst>
                    <a:ext uri="{9D8B030D-6E8A-4147-A177-3AD203B41FA5}">
                      <a16:colId xmlns:a16="http://schemas.microsoft.com/office/drawing/2014/main" val="522222084"/>
                    </a:ext>
                  </a:extLst>
                </a:gridCol>
                <a:gridCol w="3387254">
                  <a:extLst>
                    <a:ext uri="{9D8B030D-6E8A-4147-A177-3AD203B41FA5}">
                      <a16:colId xmlns:a16="http://schemas.microsoft.com/office/drawing/2014/main" val="2253583456"/>
                    </a:ext>
                  </a:extLst>
                </a:gridCol>
              </a:tblGrid>
              <a:tr h="809396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DATEN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SORTIMENT/ BESONDERHEITEN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7087987"/>
                  </a:ext>
                </a:extLst>
              </a:tr>
              <a:tr h="1181815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1785086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Sortiment: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Gläser &amp; Karaffen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Bestellungen: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 an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Pedro Jerónimo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p.jeronimo@rsn-glas.com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+49 160 8295534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00125255"/>
                  </a:ext>
                </a:extLst>
              </a:tr>
              <a:tr h="1145930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Mindestauftragshöhe: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150,00 € reguläre Ware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250,00 €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Promotions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Mindermengenzuschlag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15,00 € &lt; 150,00 €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1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Auftragsbestätigung: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Frau Monika Eckert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M.Eckert@spiegelau-nachtmann.de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1685220"/>
                  </a:ext>
                </a:extLst>
              </a:tr>
              <a:tr h="934838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Rabattstaffelung auf UVP lt. Preisliste (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jählich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zum 01.02. neu)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Bilder-Portal: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4"/>
                        </a:rPr>
                        <a:t>www.rsndownload.com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(Zugangsdaten im 1PW)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882920"/>
                  </a:ext>
                </a:extLst>
              </a:tr>
              <a:tr h="93483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Versandkosten: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2.500,00 € frei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0 – 999,00 € - 7% Frachtpauschale</a:t>
                      </a:r>
                    </a:p>
                    <a:p>
                      <a:pPr marL="285750" marR="0" lvl="0" indent="-28575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 1000,00 € - 4% Frachtpauschale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Bezahlung: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SEPA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194754"/>
                  </a:ext>
                </a:extLst>
              </a:tr>
              <a:tr h="71582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Transport-Bruchversicherung: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2% vom Warenwert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>
                        <a:solidFill>
                          <a:srgbClr val="4D4D5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0727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1933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1032369"/>
            <a:ext cx="800219" cy="469776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SELTMANN WEIDEN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123328"/>
              </p:ext>
            </p:extLst>
          </p:nvPr>
        </p:nvGraphicFramePr>
        <p:xfrm>
          <a:off x="1817715" y="483622"/>
          <a:ext cx="9899315" cy="591646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7094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2218765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2178423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1801906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129277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76815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367273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constancy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SW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Einkaufsrabatt 56,4%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 Support/ Technik:</a:t>
                      </a:r>
                    </a:p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Murat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Kirav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+49 (0)9 61 204 - 193</a:t>
                      </a:r>
                    </a:p>
                    <a:p>
                      <a:pPr algn="ctr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m.kirav@seltmann.com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3513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5,95 €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 vollständiges Sortiment / keine Fertigungsartikel im Multi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94640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Die Ware wird aus dem zweiten Lager in Altenstadt versendet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08910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3-5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 Retoure: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62077126750721, International: 62077126755326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723974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Nummerkreise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 Paket: 0113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Weltweit: 5326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#75045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84856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393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692740"/>
            <a:ext cx="800219" cy="147251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EISCH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342191"/>
              </p:ext>
            </p:extLst>
          </p:nvPr>
        </p:nvGraphicFramePr>
        <p:xfrm>
          <a:off x="1817715" y="483622"/>
          <a:ext cx="9899315" cy="623917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901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1874816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2125684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899601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731285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301648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EISCH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EI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EK Preise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endParaRPr lang="de-DE" sz="1400" b="1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Eberhard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Eisch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(Geschäftsführer)</a:t>
                      </a:r>
                    </a:p>
                    <a:p>
                      <a:pPr algn="ctr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eberhard.eisch@eisch.de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2026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Zahlungsbedingungen: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Zahlungsziel von 30 WT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Skonto 2% bei einem Zahlungsziel von 14 WT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Sven-Eric Hoffmann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sven-eric.hoffmann@eisch.de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54366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3-5 Werktage / längere Lieferzeit: 3 Wochen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#22657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Bestellungen an Christine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Baierl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christine.baierl@eisch.de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 an Brigitte Fischer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brigitte.fischer@eisch.de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 an Gerhard Fischer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gerhard.fischer@eisch.de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920261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 Retoure: 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 62077126750709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International 62077126755309</a:t>
                      </a:r>
                    </a:p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 vollständiges Sortiment / fast keine Einzelartikel im Multi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29685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ja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454808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004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317637"/>
            <a:ext cx="800219" cy="184762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KÖNITZ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8263810"/>
              </p:ext>
            </p:extLst>
          </p:nvPr>
        </p:nvGraphicFramePr>
        <p:xfrm>
          <a:off x="1817715" y="483622"/>
          <a:ext cx="9899315" cy="601145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33485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843314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2097315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899601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56179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99278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KOE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EK Preise + 10% + 5,55€ Versandkosten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endParaRPr lang="de-DE" sz="1400" b="1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Martina Exner</a:t>
                      </a:r>
                    </a:p>
                    <a:p>
                      <a:pPr algn="ctr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m.exner@koenitz-group.com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166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Umsatzbonus: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 10.000€ = 1 %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 20.000 € = 2%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 35.000 € = 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Norman Petzold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n.petzold@koenitz-group.com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5375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3-5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Zahlungsbedingungen: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Zahlungsziel von 30 WT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Skonto 2% bei einem Zahlungsziel von 8 WT</a:t>
                      </a:r>
                    </a:p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/>
                        </a:rPr>
                        <a:t>fulfillment@koenitz-group.com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Für dringende Fragen können wir uns gern 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a.schnapp@koenitz-group.com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oder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t.heymann@koenitz-group.com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wenden.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123588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 Retoure: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 62077126750705</a:t>
                      </a:r>
                      <a:b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</a:b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International 62077126755305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#77487</a:t>
                      </a:r>
                    </a:p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Keine Einzelartikel im Multi, nur Sets.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Einige Sets mit Martina Exner kreiert, diese sollte KOE noch anlegen.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5381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225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39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1361783"/>
            <a:ext cx="800219" cy="404373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 COLOMBAINA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049546"/>
              </p:ext>
            </p:extLst>
          </p:nvPr>
        </p:nvGraphicFramePr>
        <p:xfrm>
          <a:off x="1856634" y="544341"/>
          <a:ext cx="9668530" cy="562423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9533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2159912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2606789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3306495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907991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VERTRAG/ 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161617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Fester Bestand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von 50 St.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Ohne Vertrag/ Konditionsblatt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/ Support/ Technik: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Karsten Meyer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K.Meyer@art-kon-tor.de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(bei dringenden Fällen mobil: 01733823128)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110536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3-5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118687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in Arbeit (wenn erste Bestellung kommt)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87601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33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301607"/>
            <a:ext cx="800219" cy="186365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KOZIOL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999745"/>
              </p:ext>
            </p:extLst>
          </p:nvPr>
        </p:nvGraphicFramePr>
        <p:xfrm>
          <a:off x="1817715" y="483622"/>
          <a:ext cx="9899315" cy="609452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901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1819728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2029361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2272146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379066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56179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99278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KOZ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Einkaufsrabatt 46%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endParaRPr lang="de-DE" sz="1400" b="1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Herr Kevin Seiler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kevin.seiler@koziol.de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166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DHL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/ EDI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Zahlungsbedingungen: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Zahlungsziel von 14 WT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Herr Amir Rais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Zeervi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amir.zeervi@koziol.de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5375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1-3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/ EDI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 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Herr Kevin Seiler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kevin.seiler@koziol</a:t>
                      </a:r>
                      <a:r>
                        <a:rPr lang="de-DE" sz="1400" b="0" i="0" u="none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.</a:t>
                      </a:r>
                      <a:r>
                        <a:rPr lang="de-DE" sz="1400" b="0" i="0" u="none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123588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EU weit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 DE:</a:t>
                      </a:r>
                    </a:p>
                    <a:p>
                      <a:pPr algn="ctr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62077126750727</a:t>
                      </a:r>
                    </a:p>
                    <a:p>
                      <a:pPr algn="ctr"/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#2181811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Nur das Sortiment, das für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Make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it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</a:t>
                      </a:r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home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 passt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5381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 Int.: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62077126755334 / 62077126755336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225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953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1835134"/>
            <a:ext cx="800219" cy="2330125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PINTINOX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720026"/>
              </p:ext>
            </p:extLst>
          </p:nvPr>
        </p:nvGraphicFramePr>
        <p:xfrm>
          <a:off x="1817715" y="483622"/>
          <a:ext cx="9899315" cy="57160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901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1819728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872343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1908629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899601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56179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99278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Pinti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Pinti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Einkaufsrabatt 58%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400" b="1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Benjamin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Ebbecke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b.ebbecke@pinti.de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166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DPD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Zahlungsbedingungen: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Lastschrifteinzug bei CY mit Skonto von 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Externe Firma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Lars Burger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 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Lars.Burger@knaeble.de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5375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3-5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</a:t>
                      </a:r>
                    </a:p>
                    <a:p>
                      <a:pPr marL="0" algn="ctr" defTabSz="457200" rtl="0" eaLnBrk="1" latinLnBrk="0" hangingPunct="1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Benjamin </a:t>
                      </a:r>
                      <a:r>
                        <a:rPr lang="de-DE" sz="1400" b="0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Ebbecke</a:t>
                      </a:r>
                      <a:endParaRPr lang="de-DE" sz="1400" b="0" i="0" kern="120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de-DE" sz="1400" b="0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b.ebbecke@pinti.de</a:t>
                      </a: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123588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Retoure:</a:t>
                      </a:r>
                    </a:p>
                    <a:p>
                      <a:pPr algn="ctr"/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62077126750723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  <a:tr h="53811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sz="1400" b="1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400" b="0" i="0" u="none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2250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9915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5EAC9F95-BA04-204B-A75C-5AA6CB77596D}"/>
              </a:ext>
            </a:extLst>
          </p:cNvPr>
          <p:cNvSpPr/>
          <p:nvPr/>
        </p:nvSpPr>
        <p:spPr>
          <a:xfrm>
            <a:off x="446533" y="453643"/>
            <a:ext cx="1240822" cy="5860016"/>
          </a:xfrm>
          <a:prstGeom prst="rect">
            <a:avLst/>
          </a:prstGeom>
          <a:solidFill>
            <a:srgbClr val="4D4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CF1A820-D6F7-6046-83EC-CDF6F9DA6D03}"/>
              </a:ext>
            </a:extLst>
          </p:cNvPr>
          <p:cNvSpPr/>
          <p:nvPr/>
        </p:nvSpPr>
        <p:spPr>
          <a:xfrm>
            <a:off x="1775059" y="453643"/>
            <a:ext cx="9970407" cy="5860016"/>
          </a:xfrm>
          <a:prstGeom prst="rect">
            <a:avLst/>
          </a:prstGeom>
          <a:noFill/>
          <a:ln>
            <a:solidFill>
              <a:srgbClr val="4D4D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B8A7EF5E-47DE-A34B-AC54-997016852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019" y="6388221"/>
            <a:ext cx="415319" cy="41313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020FE04-0885-814B-A703-4CD284C4E472}"/>
              </a:ext>
            </a:extLst>
          </p:cNvPr>
          <p:cNvSpPr txBox="1"/>
          <p:nvPr/>
        </p:nvSpPr>
        <p:spPr>
          <a:xfrm>
            <a:off x="666834" y="2578927"/>
            <a:ext cx="800219" cy="1586332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SOLEX</a:t>
            </a:r>
          </a:p>
        </p:txBody>
      </p:sp>
      <p:graphicFrame>
        <p:nvGraphicFramePr>
          <p:cNvPr id="13" name="Tabelle 7">
            <a:extLst>
              <a:ext uri="{FF2B5EF4-FFF2-40B4-BE49-F238E27FC236}">
                <a16:creationId xmlns:a16="http://schemas.microsoft.com/office/drawing/2014/main" id="{A9EC1EEF-A16A-A941-80F9-2BAA98B61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046409"/>
              </p:ext>
            </p:extLst>
          </p:nvPr>
        </p:nvGraphicFramePr>
        <p:xfrm>
          <a:off x="1817715" y="483622"/>
          <a:ext cx="9899315" cy="577009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99014">
                  <a:extLst>
                    <a:ext uri="{9D8B030D-6E8A-4147-A177-3AD203B41FA5}">
                      <a16:colId xmlns:a16="http://schemas.microsoft.com/office/drawing/2014/main" val="2587780419"/>
                    </a:ext>
                  </a:extLst>
                </a:gridCol>
                <a:gridCol w="1819728">
                  <a:extLst>
                    <a:ext uri="{9D8B030D-6E8A-4147-A177-3AD203B41FA5}">
                      <a16:colId xmlns:a16="http://schemas.microsoft.com/office/drawing/2014/main" val="2124122184"/>
                    </a:ext>
                  </a:extLst>
                </a:gridCol>
                <a:gridCol w="1872343">
                  <a:extLst>
                    <a:ext uri="{9D8B030D-6E8A-4147-A177-3AD203B41FA5}">
                      <a16:colId xmlns:a16="http://schemas.microsoft.com/office/drawing/2014/main" val="2109285505"/>
                    </a:ext>
                  </a:extLst>
                </a:gridCol>
                <a:gridCol w="1908629">
                  <a:extLst>
                    <a:ext uri="{9D8B030D-6E8A-4147-A177-3AD203B41FA5}">
                      <a16:colId xmlns:a16="http://schemas.microsoft.com/office/drawing/2014/main" val="2775642799"/>
                    </a:ext>
                  </a:extLst>
                </a:gridCol>
                <a:gridCol w="2899601">
                  <a:extLst>
                    <a:ext uri="{9D8B030D-6E8A-4147-A177-3AD203B41FA5}">
                      <a16:colId xmlns:a16="http://schemas.microsoft.com/office/drawing/2014/main" val="4013846454"/>
                    </a:ext>
                  </a:extLst>
                </a:gridCol>
              </a:tblGrid>
              <a:tr h="561794"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SCHNITTSTELLEN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KONDITIONEN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0" i="0" dirty="0">
                          <a:solidFill>
                            <a:schemeClr val="bg1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ANSPRECHPARTNER / BESONDERHEITEN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836380"/>
                  </a:ext>
                </a:extLst>
              </a:tr>
              <a:tr h="992784"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Übernahme </a:t>
                      </a:r>
                      <a:r>
                        <a:rPr lang="de-DE" sz="1400" b="1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Retourenkosten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Qualität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etc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SO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Nichtgefallen: 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Lagerbestand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auf FTP- Server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Einkaufsrabatt:</a:t>
                      </a: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Berechnet sich aus EK netto siehe Preisliste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sz="1400" b="1" i="0" kern="120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Shopmanagement</a:t>
                      </a: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</a:t>
                      </a:r>
                      <a:br>
                        <a:rPr lang="de-DE" sz="1400" dirty="0"/>
                      </a:br>
                      <a:r>
                        <a:rPr lang="de-DE" sz="1400" b="0" strike="noStrike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Herr Lichter </a:t>
                      </a:r>
                      <a:r>
                        <a:rPr lang="de-DE" sz="1400" b="0" strike="noStrike" spc="-1" dirty="0" err="1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horst.lichter@solex.de</a:t>
                      </a:r>
                      <a:endParaRPr lang="de-DE" sz="1400" b="0" strike="noStrike" spc="-1" dirty="0">
                        <a:latin typeface="Arial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Logistik/Key Account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sz="1400" b="0" strike="noStrike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Frau Beckel</a:t>
                      </a:r>
                      <a:r>
                        <a:rPr lang="de-DE" sz="1400" b="0" strike="noStrike" spc="-1" dirty="0">
                          <a:solidFill>
                            <a:schemeClr val="dk1"/>
                          </a:solidFill>
                          <a:latin typeface="Arial"/>
                          <a:ea typeface="+mn-ea"/>
                        </a:rPr>
                        <a:t> /</a:t>
                      </a:r>
                      <a:r>
                        <a:rPr lang="de-DE" sz="1400" b="0" strike="noStrike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Frau Hartmann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solex@solex.de /</a:t>
                      </a: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</a:rPr>
                        <a:t> </a:t>
                      </a: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keyaccount@solex.de</a:t>
                      </a:r>
                      <a:endParaRPr lang="de-DE" sz="1400" b="0" strike="noStrike" kern="1200" spc="-1" dirty="0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4014390"/>
                  </a:ext>
                </a:extLst>
              </a:tr>
              <a:tr h="916611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GLS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Fotoretouren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erlaubt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Bestellexport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Per Email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sz="1400" b="1" strike="noStrike" spc="-1" dirty="0">
                          <a:solidFill>
                            <a:srgbClr val="4D4D56"/>
                          </a:solidFill>
                          <a:latin typeface="Open Sans Light"/>
                          <a:ea typeface="Open Sans Light"/>
                        </a:rPr>
                        <a:t>Zahlungsbedingungen:</a:t>
                      </a:r>
                      <a:endParaRPr lang="de-DE" sz="1400" b="0" strike="noStrike" spc="-1" dirty="0">
                        <a:latin typeface="Arial"/>
                      </a:endParaRPr>
                    </a:p>
                    <a:p>
                      <a:pPr marL="0" algn="ctr" defTabSz="457200" rtl="0" eaLnBrk="1" latinLnBrk="0" hangingPunct="1">
                        <a:lnSpc>
                          <a:spcPct val="100000"/>
                        </a:lnSpc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 sind binnen 15 Werktagen zu begleichen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Technik: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strike="noStrike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Frau Wagner-Sorg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director@solex.de</a:t>
                      </a:r>
                      <a:endParaRPr lang="de-DE" sz="1400" b="0" strike="noStrike" kern="1200" spc="-1" dirty="0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7732211"/>
                  </a:ext>
                </a:extLst>
              </a:tr>
              <a:tr h="153754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Lieferzeit: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3-5 Werktage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Logistiker Retouren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DHL Retoure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Trackingimport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CSV (FTP)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CY Kundennummer</a:t>
                      </a:r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#19276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Support: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strike="noStrike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</a:rPr>
                        <a:t>Frau Hartmann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solex@solex.de /</a:t>
                      </a: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</a:rPr>
                        <a:t> </a:t>
                      </a:r>
                      <a:r>
                        <a:rPr lang="de-DE" sz="1400" b="0" strike="noStrike" kern="1200" spc="-1" dirty="0">
                          <a:solidFill>
                            <a:srgbClr val="000000"/>
                          </a:solidFill>
                          <a:latin typeface="Open Sans Light"/>
                          <a:ea typeface="Open Sans Light"/>
                          <a:cs typeface="+mn-cs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keyaccount@solex.de</a:t>
                      </a:r>
                      <a:endParaRPr lang="de-DE" sz="1400" b="0" strike="noStrike" kern="1200" spc="-1" dirty="0">
                        <a:solidFill>
                          <a:srgbClr val="000000"/>
                        </a:solidFill>
                        <a:latin typeface="Open Sans Light"/>
                        <a:ea typeface="Open Sans Light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7609586"/>
                  </a:ext>
                </a:extLst>
              </a:tr>
              <a:tr h="1123588"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Versandländer: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Nur 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Abrechnungsnummer DHL Retoure: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62077126750112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de-DE" sz="1400" b="1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Häufigkeit des Bestellexports: </a:t>
                      </a:r>
                      <a:r>
                        <a:rPr lang="de-DE" sz="1400" b="0" i="0" kern="120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stündlich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Rechnungen: </a:t>
                      </a:r>
                    </a:p>
                    <a:p>
                      <a:pPr algn="ctr"/>
                      <a:r>
                        <a:rPr lang="de-DE" sz="1400" b="0" i="0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an </a:t>
                      </a:r>
                      <a:r>
                        <a:rPr lang="de-DE" sz="1400" b="0" i="0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rechnung@constancy.de</a:t>
                      </a:r>
                      <a:endParaRPr lang="de-DE" sz="1400" b="0" i="0" dirty="0">
                        <a:solidFill>
                          <a:srgbClr val="4D4D56"/>
                        </a:solidFill>
                        <a:latin typeface="Open Sans Light" panose="020B0306030504020204" pitchFamily="34" charset="0"/>
                        <a:ea typeface="Open Sans Light" panose="020B0306030504020204" pitchFamily="34" charset="0"/>
                        <a:cs typeface="Open Sans Light" panose="020B0306030504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i="0" u="none" dirty="0" err="1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Adwords</a:t>
                      </a:r>
                      <a:r>
                        <a:rPr lang="de-DE" sz="1400" b="0" i="0" u="none" dirty="0">
                          <a:solidFill>
                            <a:srgbClr val="4D4D56"/>
                          </a:solidFill>
                          <a:latin typeface="Open Sans Light" panose="020B0306030504020204" pitchFamily="34" charset="0"/>
                          <a:ea typeface="Open Sans Light" panose="020B0306030504020204" pitchFamily="34" charset="0"/>
                          <a:cs typeface="Open Sans Light" panose="020B0306030504020204" pitchFamily="34" charset="0"/>
                        </a:rPr>
                        <a:t>: nein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1250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55445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rgbClr val="FFC000"/>
        </a:solidFill>
        <a:ln>
          <a:solidFill>
            <a:schemeClr val="accent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1713</Words>
  <Application>Microsoft Macintosh PowerPoint</Application>
  <PresentationFormat>Breitbild</PresentationFormat>
  <Paragraphs>477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Gill Sans MT</vt:lpstr>
      <vt:lpstr>Open Sans</vt:lpstr>
      <vt:lpstr>Open Sans Light</vt:lpstr>
      <vt:lpstr>Wingdings</vt:lpstr>
      <vt:lpstr>Wingdings 2</vt:lpstr>
      <vt:lpstr>DividendVTI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Mario Melle</dc:creator>
  <cp:lastModifiedBy>Mario Melle</cp:lastModifiedBy>
  <cp:revision>327</cp:revision>
  <cp:lastPrinted>2021-07-08T09:06:57Z</cp:lastPrinted>
  <dcterms:created xsi:type="dcterms:W3CDTF">2020-03-11T12:45:02Z</dcterms:created>
  <dcterms:modified xsi:type="dcterms:W3CDTF">2021-10-14T14:02:07Z</dcterms:modified>
</cp:coreProperties>
</file>